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Tahoma"/>
      <p:regular r:id="rId18"/>
      <p:bold r:id="rId19"/>
    </p:embeddedFont>
    <p:embeddedFont>
      <p:font typeface="Merriweather Black"/>
      <p:bold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Black-bold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MerriweatherBlack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Tahoma-bold.fntdata"/><Relationship Id="rId18" Type="http://schemas.openxmlformats.org/officeDocument/2006/relationships/font" Target="fonts/Tahom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c394a1de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c394a1de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cd7ccacc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cd7ccacc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cd7ccacce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cd7ccacce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c394a1de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c394a1de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0c394a1d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0c394a1d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c394a1de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c394a1de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c9c7185f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c9c7185f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cd7ccacc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cd7ccacc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c394a1de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c394a1de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c394a1de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0c394a1de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cd7ccacc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cd7ccacc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cd7ccacc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cd7ccacc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7.png"/><Relationship Id="rId9" Type="http://schemas.openxmlformats.org/officeDocument/2006/relationships/image" Target="../media/image7.png"/><Relationship Id="rId5" Type="http://schemas.openxmlformats.org/officeDocument/2006/relationships/image" Target="../media/image48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Relationship Id="rId8" Type="http://schemas.openxmlformats.org/officeDocument/2006/relationships/image" Target="../media/image4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15.png"/><Relationship Id="rId5" Type="http://schemas.openxmlformats.org/officeDocument/2006/relationships/image" Target="../media/image46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gif"/><Relationship Id="rId4" Type="http://schemas.openxmlformats.org/officeDocument/2006/relationships/image" Target="../media/image15.png"/><Relationship Id="rId9" Type="http://schemas.openxmlformats.org/officeDocument/2006/relationships/image" Target="../media/image54.gif"/><Relationship Id="rId5" Type="http://schemas.openxmlformats.org/officeDocument/2006/relationships/image" Target="../media/image59.gif"/><Relationship Id="rId6" Type="http://schemas.openxmlformats.org/officeDocument/2006/relationships/image" Target="../media/image58.gif"/><Relationship Id="rId7" Type="http://schemas.openxmlformats.org/officeDocument/2006/relationships/image" Target="../media/image47.gif"/><Relationship Id="rId8" Type="http://schemas.openxmlformats.org/officeDocument/2006/relationships/image" Target="../media/image5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M5K4Dc8ZEsT2XrQ_3BV4ncSZBy7iEUqU7xkywruVrPI/edit?usp=sharing" TargetMode="External"/><Relationship Id="rId4" Type="http://schemas.openxmlformats.org/officeDocument/2006/relationships/hyperlink" Target="https://docs.google.com/presentation/d/1M5K4Dc8ZEsT2XrQ_3BV4ncSZBy7iEUqU7xkywruVrPI/edit?usp=sharing" TargetMode="External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0" Type="http://schemas.openxmlformats.org/officeDocument/2006/relationships/image" Target="../media/image3.png"/><Relationship Id="rId9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8.png"/><Relationship Id="rId13" Type="http://schemas.openxmlformats.org/officeDocument/2006/relationships/image" Target="../media/image3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51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7" Type="http://schemas.openxmlformats.org/officeDocument/2006/relationships/image" Target="../media/image7.png"/><Relationship Id="rId16" Type="http://schemas.openxmlformats.org/officeDocument/2006/relationships/image" Target="../media/image32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45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56.jpg"/><Relationship Id="rId6" Type="http://schemas.openxmlformats.org/officeDocument/2006/relationships/image" Target="../media/image37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34.png"/><Relationship Id="rId13" Type="http://schemas.openxmlformats.org/officeDocument/2006/relationships/image" Target="../media/image3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image" Target="../media/image27.png"/><Relationship Id="rId15" Type="http://schemas.openxmlformats.org/officeDocument/2006/relationships/image" Target="../media/image36.png"/><Relationship Id="rId1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24.png"/><Relationship Id="rId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8762" l="2213" r="1954" t="9804"/>
          <a:stretch/>
        </p:blipFill>
        <p:spPr>
          <a:xfrm>
            <a:off x="3482325" y="413101"/>
            <a:ext cx="5080250" cy="43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83900" y="1206413"/>
            <a:ext cx="3054300" cy="41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J</a:t>
            </a:r>
            <a:r>
              <a:rPr b="1" lang="e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orge Repullo Serrano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900" y="1670825"/>
            <a:ext cx="3054300" cy="41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1" lang="e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rtur Vargas Carrión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3900" y="2135250"/>
            <a:ext cx="4332300" cy="41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J</a:t>
            </a:r>
            <a:r>
              <a:rPr b="1" lang="e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uan Manuel Valenzuela González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83900" y="3055388"/>
            <a:ext cx="3054300" cy="41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b="1" lang="e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ubén Oliva Zamora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83900" y="2590975"/>
            <a:ext cx="3054300" cy="41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b="1" lang="e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duardo González Bautista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83900" y="3519788"/>
            <a:ext cx="3054300" cy="41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500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1" lang="es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lejandro Jiménez González</a:t>
            </a:r>
            <a:endParaRPr b="1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/>
        </p:nvSpPr>
        <p:spPr>
          <a:xfrm>
            <a:off x="188600" y="164175"/>
            <a:ext cx="8911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DESARROLLO </a:t>
            </a: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 LA APLICACIÓN.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INTERFAZ </a:t>
            </a: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 USUARIO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188600" y="1599050"/>
            <a:ext cx="4184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Parte </a:t>
            </a: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visual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 la aplicación con la que el </a:t>
            </a: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usuario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interactúa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88600" y="2166975"/>
            <a:ext cx="62841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Tahoma"/>
              <a:buChar char="●"/>
            </a:pPr>
            <a:r>
              <a:rPr b="1" lang="es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Implementación utilizando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C++/CLI</a:t>
            </a:r>
            <a:r>
              <a:rPr b="1" lang="es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con Windows Forms</a:t>
            </a:r>
            <a:endParaRPr b="1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88600" y="2571750"/>
            <a:ext cx="62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Tahoma"/>
              <a:buChar char="●"/>
            </a:pPr>
            <a:r>
              <a:rPr b="1" lang="es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Pantalla de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login </a:t>
            </a:r>
            <a:r>
              <a:rPr b="1" lang="es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(Nombre, Contraseña)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188600" y="2971950"/>
            <a:ext cx="628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400"/>
              <a:buFont typeface="Tahoma"/>
              <a:buChar char="●"/>
            </a:pPr>
            <a:r>
              <a:rPr b="1" lang="es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Pantalla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principal </a:t>
            </a:r>
            <a:r>
              <a:rPr b="1" lang="es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(ListBox, DataGridView, Botones de Operaciones)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700" y="3631084"/>
            <a:ext cx="1843875" cy="133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375" y="3514875"/>
            <a:ext cx="1513875" cy="15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188" y="3392050"/>
            <a:ext cx="2035625" cy="15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75" y="1385900"/>
            <a:ext cx="2674875" cy="20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/>
          <p:nvPr/>
        </p:nvSpPr>
        <p:spPr>
          <a:xfrm>
            <a:off x="6943975" y="2157950"/>
            <a:ext cx="646500" cy="261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Piezas</a:t>
            </a:r>
            <a:endParaRPr sz="1000"/>
          </a:p>
        </p:txBody>
      </p:sp>
      <p:sp>
        <p:nvSpPr>
          <p:cNvPr id="208" name="Google Shape;208;p22"/>
          <p:cNvSpPr/>
          <p:nvPr/>
        </p:nvSpPr>
        <p:spPr>
          <a:xfrm>
            <a:off x="7017975" y="1885225"/>
            <a:ext cx="686400" cy="261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Materias</a:t>
            </a:r>
            <a:endParaRPr sz="1000"/>
          </a:p>
        </p:txBody>
      </p:sp>
      <p:sp>
        <p:nvSpPr>
          <p:cNvPr id="209" name="Google Shape;209;p22"/>
          <p:cNvSpPr/>
          <p:nvPr/>
        </p:nvSpPr>
        <p:spPr>
          <a:xfrm>
            <a:off x="6608275" y="2419550"/>
            <a:ext cx="848700" cy="2559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Nombre</a:t>
            </a:r>
            <a:endParaRPr sz="1000"/>
          </a:p>
        </p:txBody>
      </p:sp>
      <p:sp>
        <p:nvSpPr>
          <p:cNvPr id="210" name="Google Shape;210;p22"/>
          <p:cNvSpPr/>
          <p:nvPr/>
        </p:nvSpPr>
        <p:spPr>
          <a:xfrm>
            <a:off x="6711600" y="2675450"/>
            <a:ext cx="928200" cy="217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Fabricante</a:t>
            </a:r>
            <a:endParaRPr sz="1000"/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8">
            <a:alphaModFix/>
          </a:blip>
          <a:srcRect b="10225" l="0" r="0" t="0"/>
          <a:stretch/>
        </p:blipFill>
        <p:spPr>
          <a:xfrm rot="-1367531">
            <a:off x="6574591" y="2181309"/>
            <a:ext cx="2821445" cy="126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775" y="164175"/>
            <a:ext cx="4698450" cy="46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188600" y="164175"/>
            <a:ext cx="8911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DEMO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4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379" y="1124150"/>
            <a:ext cx="2396925" cy="23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80554" y="1124150"/>
            <a:ext cx="2396925" cy="23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4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-334950" y="0"/>
            <a:ext cx="9551500" cy="53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340800" y="266375"/>
            <a:ext cx="8462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MUCHAS GRACIAS POR SU</a:t>
            </a: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 ATENCIÓN</a:t>
            </a:r>
            <a:endParaRPr sz="3300">
              <a:solidFill>
                <a:srgbClr val="98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4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3800" y="972962"/>
            <a:ext cx="2284425" cy="22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2175" y="2571750"/>
            <a:ext cx="4738558" cy="26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650" y="2286000"/>
            <a:ext cx="31051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0450" y="497475"/>
            <a:ext cx="24955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0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241200" y="552050"/>
            <a:ext cx="44880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980000"/>
                </a:solidFill>
                <a:uFill>
                  <a:noFill/>
                </a:uFill>
                <a:latin typeface="Merriweather Black"/>
                <a:ea typeface="Merriweather Black"/>
                <a:cs typeface="Merriweather Black"/>
                <a:sym typeface="Merriweather Blac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DESCRIPCIÓN</a:t>
            </a:r>
            <a:r>
              <a:rPr lang="es" sz="3300" u="sng">
                <a:solidFill>
                  <a:schemeClr val="hlink"/>
                </a:solidFill>
                <a:latin typeface="Merriweather Black"/>
                <a:ea typeface="Merriweather Black"/>
                <a:cs typeface="Merriweather Black"/>
                <a:sym typeface="Merriweather Black"/>
                <a:hlinkClick r:id="rId4"/>
              </a:rPr>
              <a:t> </a:t>
            </a:r>
            <a:endParaRPr sz="3300">
              <a:solidFill>
                <a:srgbClr val="98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 LA TECNOLOGÍA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0975" y="1838000"/>
            <a:ext cx="2883600" cy="32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7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1197" y="707313"/>
            <a:ext cx="1758375" cy="17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6927" y="1838000"/>
            <a:ext cx="2657675" cy="26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649" y="81130"/>
            <a:ext cx="1763300" cy="301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16511" l="0" r="0" t="12531"/>
          <a:stretch/>
        </p:blipFill>
        <p:spPr>
          <a:xfrm>
            <a:off x="1046125" y="1764925"/>
            <a:ext cx="538000" cy="25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87825" y="2501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VENTAJAS </a:t>
            </a: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C++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6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7">
            <a:alphaModFix/>
          </a:blip>
          <a:srcRect b="8725" l="0" r="0" t="0"/>
          <a:stretch/>
        </p:blipFill>
        <p:spPr>
          <a:xfrm>
            <a:off x="2607500" y="872925"/>
            <a:ext cx="579900" cy="2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287825" y="958350"/>
            <a:ext cx="41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Lenguaje usado con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anterioridad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287825" y="1820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Alto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rendimiento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287825" y="1389450"/>
            <a:ext cx="43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Control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total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sobre los recursos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7077" y="2528200"/>
            <a:ext cx="4524638" cy="24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9">
            <a:alphaModFix/>
          </a:blip>
          <a:srcRect b="6555" l="10032" r="7594" t="6953"/>
          <a:stretch/>
        </p:blipFill>
        <p:spPr>
          <a:xfrm>
            <a:off x="7265700" y="930337"/>
            <a:ext cx="1763300" cy="20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10">
            <a:alphaModFix/>
          </a:blip>
          <a:srcRect b="11676" l="0" r="0" t="3462"/>
          <a:stretch/>
        </p:blipFill>
        <p:spPr>
          <a:xfrm>
            <a:off x="5913000" y="2528200"/>
            <a:ext cx="2932400" cy="24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87825" y="2501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VENTAJAS </a:t>
            </a: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MySQL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5007250" y="3416375"/>
            <a:ext cx="40905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Gratuito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y de código abierto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50" y="1094750"/>
            <a:ext cx="4542817" cy="340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6850" y="893225"/>
            <a:ext cx="2214475" cy="22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5007250" y="3860775"/>
            <a:ext cx="40905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Soporte para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integracione</a:t>
            </a:r>
            <a:r>
              <a:rPr b="1" lang="es" sz="1600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5007250" y="4151775"/>
            <a:ext cx="4090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UI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amigable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(Workbench)</a:t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287825" y="250175"/>
            <a:ext cx="7977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VENTAJAS </a:t>
            </a: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C++/CLI </a:t>
            </a:r>
            <a:r>
              <a:rPr lang="es" sz="16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(Windows Forms)</a:t>
            </a:r>
            <a:endParaRPr sz="16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4301" y="805100"/>
            <a:ext cx="1766650" cy="17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6">
            <a:alphaModFix/>
          </a:blip>
          <a:srcRect b="0" l="0" r="0" t="7978"/>
          <a:stretch/>
        </p:blipFill>
        <p:spPr>
          <a:xfrm>
            <a:off x="203175" y="1306825"/>
            <a:ext cx="4774449" cy="25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5294650" y="3674125"/>
            <a:ext cx="2927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Integración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sencilla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833400" y="2790425"/>
            <a:ext cx="2604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Simple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y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rápido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270125" y="3209500"/>
            <a:ext cx="31950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Usado con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anterioridad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4674" y="2645474"/>
            <a:ext cx="2177550" cy="21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64163"/>
            <a:ext cx="999197" cy="129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188600" y="164175"/>
            <a:ext cx="3366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DES</a:t>
            </a: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VENTAJAS </a:t>
            </a:r>
            <a:endParaRPr sz="3300">
              <a:solidFill>
                <a:srgbClr val="65CE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583900"/>
            <a:ext cx="4474175" cy="34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3739" y="3811000"/>
            <a:ext cx="1789125" cy="122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3575" y="3836312"/>
            <a:ext cx="1929452" cy="117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4850" y="2993773"/>
            <a:ext cx="1940225" cy="10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280324" y="2563900"/>
            <a:ext cx="1602543" cy="12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1813" y="2591117"/>
            <a:ext cx="1151250" cy="1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637733">
            <a:off x="2826248" y="2569290"/>
            <a:ext cx="546464" cy="3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475" y="2565327"/>
            <a:ext cx="1202851" cy="120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972248" y="2462998"/>
            <a:ext cx="630500" cy="6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5080050" y="3919925"/>
            <a:ext cx="32203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55150" y="1516100"/>
            <a:ext cx="1202851" cy="6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254175" y="1075075"/>
            <a:ext cx="31479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Curva de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 aprendizaje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alta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254175" y="1357675"/>
            <a:ext cx="33387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Dificultad para desarrollar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 UI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254175" y="1640275"/>
            <a:ext cx="37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●"/>
            </a:pP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Verboso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para tareas simples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88600" y="1906950"/>
            <a:ext cx="37860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Bajo nivel para el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manejo de cadenas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16825" y="942238"/>
            <a:ext cx="861571" cy="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254175" y="634060"/>
            <a:ext cx="3338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Dificultad para conectar la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base de datos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116650" y="1423800"/>
            <a:ext cx="41847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Clase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DBContext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: núcleo del backend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16700" y="1848000"/>
            <a:ext cx="50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Administra la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conexión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con la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base de datos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116650" y="2248200"/>
            <a:ext cx="50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Permite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ejecutar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consultas y operaciones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116700" y="2648400"/>
            <a:ext cx="50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Facilita la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organización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del código y el </a:t>
            </a:r>
            <a:r>
              <a:rPr b="1" lang="es">
                <a:solidFill>
                  <a:srgbClr val="730700"/>
                </a:solidFill>
                <a:latin typeface="Tahoma"/>
                <a:ea typeface="Tahoma"/>
                <a:cs typeface="Tahoma"/>
                <a:sym typeface="Tahoma"/>
              </a:rPr>
              <a:t>mantenimiento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650" y="2408800"/>
            <a:ext cx="3953226" cy="2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 rotWithShape="1">
          <a:blip r:embed="rId5">
            <a:alphaModFix/>
          </a:blip>
          <a:srcRect b="13275" l="12258" r="15161" t="23477"/>
          <a:stretch/>
        </p:blipFill>
        <p:spPr>
          <a:xfrm>
            <a:off x="7596375" y="553025"/>
            <a:ext cx="1094201" cy="169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5600" y="3175525"/>
            <a:ext cx="1967975" cy="19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188600" y="61850"/>
            <a:ext cx="8911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DESARROLLO </a:t>
            </a: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 LA APLICACIÓN.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88600" y="574250"/>
            <a:ext cx="62271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BACKEND</a:t>
            </a:r>
            <a:r>
              <a:rPr b="1" lang="es" sz="3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- </a:t>
            </a:r>
            <a:r>
              <a:rPr b="1" lang="es" sz="33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DBContext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/>
        </p:nvSpPr>
        <p:spPr>
          <a:xfrm>
            <a:off x="188600" y="61850"/>
            <a:ext cx="8911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DESARROLLO </a:t>
            </a: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 LA APLICACIÓN.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188600" y="1541675"/>
            <a:ext cx="4184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Clases por cada </a:t>
            </a: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tabla dentro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de la </a:t>
            </a: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base de datos</a:t>
            </a:r>
            <a:endParaRPr b="1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188600" y="2131925"/>
            <a:ext cx="56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Patrón conocido como </a:t>
            </a: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Modelo de Dominio</a:t>
            </a:r>
            <a:endParaRPr b="1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88600" y="2932325"/>
            <a:ext cx="56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Separación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 responsabilidades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188600" y="2532125"/>
            <a:ext cx="56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Mapean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la estructura de la base de datos al código</a:t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860" y="3461000"/>
            <a:ext cx="1691144" cy="15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5">
            <a:alphaModFix/>
          </a:blip>
          <a:srcRect b="0" l="0" r="0" t="10426"/>
          <a:stretch/>
        </p:blipFill>
        <p:spPr>
          <a:xfrm>
            <a:off x="5804000" y="1424825"/>
            <a:ext cx="3263026" cy="358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856551" y="3508700"/>
            <a:ext cx="1852033" cy="14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188600" y="574250"/>
            <a:ext cx="62271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BACKEND</a:t>
            </a:r>
            <a:r>
              <a:rPr b="1" lang="es" sz="3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- </a:t>
            </a:r>
            <a:r>
              <a:rPr b="1" lang="es" sz="33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Mapeo de tablas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450" y="55471"/>
            <a:ext cx="1395302" cy="41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b="8762" l="2213" r="1954" t="9804"/>
          <a:stretch/>
        </p:blipFill>
        <p:spPr>
          <a:xfrm>
            <a:off x="116650" y="4555725"/>
            <a:ext cx="622160" cy="52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188600" y="2992075"/>
            <a:ext cx="3727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8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88588" y="1433650"/>
            <a:ext cx="41847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Gestión 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 </a:t>
            </a: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permisos</a:t>
            </a:r>
            <a:endParaRPr b="1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188600" y="1802050"/>
            <a:ext cx="62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Identifica</a:t>
            </a: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el rol en el </a:t>
            </a: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inicio de sesión</a:t>
            </a:r>
            <a:endParaRPr b="1">
              <a:solidFill>
                <a:srgbClr val="98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188600" y="2170925"/>
            <a:ext cx="63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Función </a:t>
            </a: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gestionarPermisos() 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88600" y="2581500"/>
            <a:ext cx="73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730700"/>
              </a:buClr>
              <a:buSzPts val="1400"/>
              <a:buFont typeface="Tahoma"/>
              <a:buChar char="●"/>
            </a:pPr>
            <a:r>
              <a:rPr b="1" lang="es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Activa o desactiva </a:t>
            </a:r>
            <a:r>
              <a:rPr b="1" lang="es">
                <a:solidFill>
                  <a:srgbClr val="980000"/>
                </a:solidFill>
                <a:latin typeface="Tahoma"/>
                <a:ea typeface="Tahoma"/>
                <a:cs typeface="Tahoma"/>
                <a:sym typeface="Tahoma"/>
              </a:rPr>
              <a:t>botones y funciones</a:t>
            </a:r>
            <a:endParaRPr b="1">
              <a:solidFill>
                <a:srgbClr val="7307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188600" y="61850"/>
            <a:ext cx="89112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98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DESARROLLO </a:t>
            </a: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DE LA APLICACIÓN.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188600" y="574250"/>
            <a:ext cx="73608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FF0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BACKEND</a:t>
            </a:r>
            <a:r>
              <a:rPr b="1" lang="es" sz="33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 - </a:t>
            </a:r>
            <a:r>
              <a:rPr b="1" lang="es" sz="33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Gestión de permisos</a:t>
            </a:r>
            <a:endParaRPr sz="3300">
              <a:solidFill>
                <a:srgbClr val="FF0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625" y="1433650"/>
            <a:ext cx="3727799" cy="221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1250" y="1653525"/>
            <a:ext cx="3996525" cy="16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7000" y="2638450"/>
            <a:ext cx="2364425" cy="23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695580">
            <a:off x="7055453" y="258650"/>
            <a:ext cx="2057392" cy="10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5925" y="1110898"/>
            <a:ext cx="1666400" cy="11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3242723">
            <a:off x="6633616" y="3331851"/>
            <a:ext cx="2315145" cy="90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42425" y="2992075"/>
            <a:ext cx="1564175" cy="19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84325" y="4668950"/>
            <a:ext cx="359674" cy="4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-235523" y="2087262"/>
            <a:ext cx="280674" cy="5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7475" y="3041850"/>
            <a:ext cx="994075" cy="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2232997">
            <a:off x="2783514" y="3327864"/>
            <a:ext cx="858050" cy="8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8695965">
            <a:off x="1867996" y="3080103"/>
            <a:ext cx="572657" cy="26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6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6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4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4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4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4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